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440" r:id="rId2"/>
    <p:sldId id="418" r:id="rId3"/>
    <p:sldId id="422" r:id="rId4"/>
    <p:sldId id="421" r:id="rId5"/>
    <p:sldId id="431" r:id="rId6"/>
    <p:sldId id="430" r:id="rId7"/>
    <p:sldId id="441" r:id="rId8"/>
    <p:sldId id="420" r:id="rId9"/>
    <p:sldId id="419" r:id="rId10"/>
    <p:sldId id="442" r:id="rId11"/>
    <p:sldId id="423" r:id="rId12"/>
    <p:sldId id="429" r:id="rId13"/>
    <p:sldId id="428" r:id="rId14"/>
    <p:sldId id="427" r:id="rId1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DC049F-2539-41F7-9696-562E5BB0EB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(250)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573195-DDE9-49E1-81A1-667709B9D0B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3/10/2021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2BBB9D-A921-4C55-907D-90D60F99E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E47535-FE61-4701-A199-405843B578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DCF2DA-BB2C-44A5-BC2A-C688EC5699EC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47474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(250)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3/10/2021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D5D433B-3402-4486-BA0C-80312533E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23367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B86D38-6533-4DE0-AD95-0A42DBB84AD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3/10/2021 pm</a:t>
            </a: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A3CA9555-5721-4955-B4B8-0224BB4AB45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(250)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5D18A75-A913-461A-93D8-E28752BF766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551801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4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3" y="447503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3/13/2021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4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90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9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8724848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4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4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3/13/2021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07836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3/13/2021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79008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3/13/2021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8567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3/13/2021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0146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8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5" y="1151803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5" y="4897060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3/13/2021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4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709419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3/13/2021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3798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3/13/2021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6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3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9" y="33505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7" y="330298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6" y="1476934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0" y="1482008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8652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3/13/2021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6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9" y="33505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7" y="330298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6" y="1476934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0" y="1482008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81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22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6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93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5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3/13/2021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7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2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602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1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13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5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3/13/2021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7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2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7" y="668602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1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529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7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4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3/13/2021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7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6500969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4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3/13/2021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6120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3/13/2021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6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4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88085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6" orient="horz" pos="3696" userDrawn="1">
          <p15:clr>
            <a:srgbClr val="F26B43"/>
          </p15:clr>
        </p15:guide>
        <p15:guide id="7" orient="horz" pos="432" userDrawn="1">
          <p15:clr>
            <a:srgbClr val="F26B43"/>
          </p15:clr>
        </p15:guide>
        <p15:guide id="8" orient="horz" pos="1512" userDrawn="1">
          <p15:clr>
            <a:srgbClr val="F26B43"/>
          </p15:clr>
        </p15:guide>
        <p15:guide id="9" pos="2187" userDrawn="1">
          <p15:clr>
            <a:srgbClr val="F26B43"/>
          </p15:clr>
        </p15:guide>
        <p15:guide id="10" pos="296" userDrawn="1">
          <p15:clr>
            <a:srgbClr val="F26B43"/>
          </p15:clr>
        </p15:guide>
        <p15:guide id="11" pos="2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5" y="1592447"/>
            <a:ext cx="7128364" cy="2126159"/>
          </a:xfrm>
        </p:spPr>
        <p:txBody>
          <a:bodyPr>
            <a:spAutoFit/>
          </a:bodyPr>
          <a:lstStyle/>
          <a:p>
            <a:r>
              <a:rPr lang="en-US" dirty="0"/>
              <a:t>Lesson 14:</a:t>
            </a:r>
            <a:br>
              <a:rPr lang="en-US" dirty="0"/>
            </a:br>
            <a:r>
              <a:rPr lang="en-US" dirty="0"/>
              <a:t>Discourse on the Good Shepherd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1288879"/>
          </a:xfrm>
        </p:spPr>
        <p:txBody>
          <a:bodyPr>
            <a:spAutoFit/>
          </a:bodyPr>
          <a:lstStyle/>
          <a:p>
            <a:r>
              <a:rPr lang="en-US" sz="2000" dirty="0"/>
              <a:t>March 10, 2021</a:t>
            </a:r>
          </a:p>
          <a:p>
            <a:endParaRPr lang="en-US" sz="2000" dirty="0"/>
          </a:p>
          <a:p>
            <a:r>
              <a:rPr lang="en-US" sz="3200" dirty="0"/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4061868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1464938"/>
            <a:ext cx="8229600" cy="471975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APPLICATION: JESUS IS THE DOOR OF THE SHEEP. HE IS THE GOOD SHEPHERD. John 10:7-18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10:10 The thief will seek to come into the sheepfold another way.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Jesus, the true shepherd, the door of the sheepfold, sacrificed Himself that we might have life, and that </a:t>
            </a:r>
            <a:r>
              <a:rPr lang="en-US" sz="2400" i="1" dirty="0">
                <a:solidFill>
                  <a:schemeClr val="tx1"/>
                </a:solidFill>
              </a:rPr>
              <a:t>“more abundantly.” </a:t>
            </a:r>
            <a:r>
              <a:rPr lang="en-US" sz="2400" dirty="0">
                <a:solidFill>
                  <a:schemeClr val="tx1"/>
                </a:solidFill>
              </a:rPr>
              <a:t>cf. John 3:16.</a:t>
            </a:r>
          </a:p>
          <a:p>
            <a:r>
              <a:rPr lang="en-US" sz="2400" dirty="0">
                <a:solidFill>
                  <a:schemeClr val="tx1"/>
                </a:solidFill>
              </a:rPr>
              <a:t>Even life in this world takes on new meaning for those who are Christians. (cf. Philippians 4:6-7; 11-13;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cf. Matthew 5:5; Ecclesiastes 12:13-14)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When we live life with the judgment in view, this brings life into proper perspective.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24EA6EB-1567-457B-867C-D1A78FB50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4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706163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1464938"/>
            <a:ext cx="8229600" cy="325422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APPLICATION: JESUS IS THE DOOR OF THE SHEEP. HE IS THE GOOD SHEPHERD. John 10:7-18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10:10 – The thief will seek to come into the sheepfold another way.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thief has selfish motives. He seeks to kill and destroy.</a:t>
            </a:r>
          </a:p>
          <a:p>
            <a:r>
              <a:rPr lang="en-US" sz="2400" dirty="0">
                <a:solidFill>
                  <a:schemeClr val="tx1"/>
                </a:solidFill>
              </a:rPr>
              <a:t>David’s example provided a fitting illustration of a good shepherd. (1 Samuel 17:34-36)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F176E3C-50BD-41D8-A1E2-51D26952E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4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2082708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054" y="1465036"/>
            <a:ext cx="8124825" cy="5262979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APPLICATION: JESUS IS THE DOOR OF THE SHEEP. HE IS THE GOOD SHEPHERD. John 10:7-18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10:11-15 – Jesus introduces another character in this allegory.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i="1" dirty="0">
                <a:solidFill>
                  <a:schemeClr val="tx1"/>
                </a:solidFill>
              </a:rPr>
              <a:t>“Hirelings” </a:t>
            </a:r>
            <a:r>
              <a:rPr lang="en-US" sz="2400" dirty="0">
                <a:solidFill>
                  <a:schemeClr val="tx1"/>
                </a:solidFill>
              </a:rPr>
              <a:t>were those who pretended to care for the sheep, but when danger approached, they would flee.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These were not concerned about defending the truth or protecting the flock.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These were only concerned about their own position or lining their pockets.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Many false teachers grow in popularity by presenting an appealing message of </a:t>
            </a:r>
            <a:r>
              <a:rPr lang="en-US" sz="2400" i="1" dirty="0">
                <a:solidFill>
                  <a:schemeClr val="tx1"/>
                </a:solidFill>
              </a:rPr>
              <a:t>“love,” </a:t>
            </a:r>
            <a:r>
              <a:rPr lang="en-US" sz="2400" dirty="0">
                <a:solidFill>
                  <a:schemeClr val="tx1"/>
                </a:solidFill>
              </a:rPr>
              <a:t>but prove themselves to be </a:t>
            </a:r>
            <a:r>
              <a:rPr lang="en-US" sz="2400" i="1" dirty="0">
                <a:solidFill>
                  <a:schemeClr val="tx1"/>
                </a:solidFill>
              </a:rPr>
              <a:t>“robbers” </a:t>
            </a:r>
            <a:r>
              <a:rPr lang="en-US" sz="2400" dirty="0">
                <a:solidFill>
                  <a:schemeClr val="tx1"/>
                </a:solidFill>
              </a:rPr>
              <a:t>by failing to </a:t>
            </a:r>
            <a:r>
              <a:rPr lang="en-US" sz="2400" i="1" dirty="0">
                <a:solidFill>
                  <a:schemeClr val="tx1"/>
                </a:solidFill>
              </a:rPr>
              <a:t>“reprove, rebuke, and exhort” </a:t>
            </a:r>
            <a:r>
              <a:rPr lang="en-US" sz="2400" dirty="0">
                <a:solidFill>
                  <a:schemeClr val="tx1"/>
                </a:solidFill>
              </a:rPr>
              <a:t>when error invades God’s people. (2 Timothy 4:2-4)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2624EC7-41B9-4FB8-B777-79E40AA7D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4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950022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598358"/>
            <a:ext cx="7915276" cy="471975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APPLICATION: JESUS IS THE DOOR OF THE SHEEP. HE IS THE GOOD SHEPHERD. John 10:7-18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“Good Shepherd” leads by leading, not by driving. cf. 1 Peter 5:2ff</a:t>
            </a:r>
          </a:p>
          <a:p>
            <a:r>
              <a:rPr lang="en-US" sz="2400" dirty="0">
                <a:solidFill>
                  <a:schemeClr val="tx1"/>
                </a:solidFill>
              </a:rPr>
              <a:t>1 John 4:1 – False prophets abound. (cf. John 9-10;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Galatians 1:6-8; Matthew 7:15-17) They are thieves and robbers.</a:t>
            </a:r>
          </a:p>
          <a:p>
            <a:r>
              <a:rPr lang="en-US" sz="2400" dirty="0">
                <a:solidFill>
                  <a:schemeClr val="tx1"/>
                </a:solidFill>
              </a:rPr>
              <a:t>Preaching without distinction benefits only the cause of Satan.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Jesus proved His love by a distinctive message. He demonstrated His conviction by willingly laying down His life for His sheep.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92F7B3F-DB45-4F8C-A8BB-54CF798BF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4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1050880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511819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APPLICATION: JESUS IS THE DOOR OF THE SHEEP. HE IS THE GOOD SHEPHERD. John 10:7-18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10:16 Many false teachers use this verse to attempt to find authority for a new revelation.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Jehovah's Witnesses say the </a:t>
            </a:r>
            <a:r>
              <a:rPr lang="en-US" sz="2400" i="1" dirty="0">
                <a:solidFill>
                  <a:schemeClr val="tx1"/>
                </a:solidFill>
              </a:rPr>
              <a:t>“other sheep” </a:t>
            </a:r>
            <a:r>
              <a:rPr lang="en-US" sz="2400" dirty="0">
                <a:solidFill>
                  <a:schemeClr val="tx1"/>
                </a:solidFill>
              </a:rPr>
              <a:t>are the Kingdom class of 144,000 who will go to heaven, while all other righteous people will live on a perfected earth.</a:t>
            </a:r>
          </a:p>
          <a:p>
            <a:r>
              <a:rPr lang="en-US" sz="2400" dirty="0">
                <a:solidFill>
                  <a:schemeClr val="tx1"/>
                </a:solidFill>
              </a:rPr>
              <a:t>Mormons claim that the</a:t>
            </a:r>
            <a:r>
              <a:rPr lang="en-US" sz="2400" i="1" dirty="0">
                <a:solidFill>
                  <a:schemeClr val="tx1"/>
                </a:solidFill>
              </a:rPr>
              <a:t> “other sheep” </a:t>
            </a:r>
            <a:r>
              <a:rPr lang="en-US" sz="2400" dirty="0">
                <a:solidFill>
                  <a:schemeClr val="tx1"/>
                </a:solidFill>
              </a:rPr>
              <a:t>are the American Indians about whom they say the Book of Mormon gives a history.</a:t>
            </a:r>
          </a:p>
          <a:p>
            <a:r>
              <a:rPr lang="en-US" sz="2400" dirty="0">
                <a:solidFill>
                  <a:schemeClr val="tx1"/>
                </a:solidFill>
              </a:rPr>
              <a:t>However, Jesus is the one shepherd and all who enter by Him (the one </a:t>
            </a:r>
            <a:r>
              <a:rPr lang="en-US" sz="2400" i="1" dirty="0">
                <a:solidFill>
                  <a:schemeClr val="tx1"/>
                </a:solidFill>
              </a:rPr>
              <a:t>“door”) </a:t>
            </a:r>
            <a:r>
              <a:rPr lang="en-US" sz="2400" dirty="0">
                <a:solidFill>
                  <a:schemeClr val="tx1"/>
                </a:solidFill>
              </a:rPr>
              <a:t>will become </a:t>
            </a:r>
            <a:r>
              <a:rPr lang="en-US" sz="2400" i="1" dirty="0">
                <a:solidFill>
                  <a:schemeClr val="tx1"/>
                </a:solidFill>
              </a:rPr>
              <a:t>“one flock” </a:t>
            </a:r>
            <a:r>
              <a:rPr lang="en-US" sz="2400" dirty="0">
                <a:solidFill>
                  <a:schemeClr val="tx1"/>
                </a:solidFill>
              </a:rPr>
              <a:t>(not two as these doctrines claim.)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7811208-0C28-4D5A-84A3-A71BB1FC0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4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3572897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4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372961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AN ALLEGORY ABOUT A SHEPHERD AND SHEEP. John 10:1-6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10:1-6 – The King James Version uses the word “parable” (verse 6) to describe what Jesus says. (also the ASV)</a:t>
            </a:r>
          </a:p>
          <a:p>
            <a:r>
              <a:rPr lang="en-US" sz="2400" dirty="0">
                <a:solidFill>
                  <a:schemeClr val="tx1"/>
                </a:solidFill>
              </a:rPr>
              <a:t>Note however that the Gospel of John contains no parables like those found in the other gospels.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NKJV uses the word </a:t>
            </a:r>
            <a:r>
              <a:rPr lang="en-US" sz="2400" i="1" dirty="0">
                <a:solidFill>
                  <a:schemeClr val="tx1"/>
                </a:solidFill>
              </a:rPr>
              <a:t>“illustration.”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NASV uses the expression </a:t>
            </a:r>
            <a:r>
              <a:rPr lang="en-US" sz="2400" i="1" dirty="0">
                <a:solidFill>
                  <a:schemeClr val="tx1"/>
                </a:solidFill>
              </a:rPr>
              <a:t>“figure of speech.”</a:t>
            </a:r>
          </a:p>
        </p:txBody>
      </p:sp>
    </p:spTree>
    <p:extLst>
      <p:ext uri="{BB962C8B-B14F-4D97-AF65-F5344CB8AC3E}">
        <p14:creationId xmlns:p14="http://schemas.microsoft.com/office/powerpoint/2010/main" val="784384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1484674"/>
            <a:ext cx="8267700" cy="522078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AN ALLEGORY ABOUT A SHEPHERD AND SHEEP.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10:1-6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original Greek word translated</a:t>
            </a:r>
            <a:r>
              <a:rPr lang="en-US" sz="2400" i="1" dirty="0">
                <a:solidFill>
                  <a:schemeClr val="tx1"/>
                </a:solidFill>
              </a:rPr>
              <a:t> “parable” </a:t>
            </a:r>
            <a:r>
              <a:rPr lang="en-US" sz="2400" dirty="0">
                <a:solidFill>
                  <a:schemeClr val="tx1"/>
                </a:solidFill>
              </a:rPr>
              <a:t>in the other gospel accounts is </a:t>
            </a:r>
            <a:r>
              <a:rPr lang="en-US" sz="2400" i="1" dirty="0" err="1">
                <a:solidFill>
                  <a:schemeClr val="tx1"/>
                </a:solidFill>
              </a:rPr>
              <a:t>parabole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which literally means to </a:t>
            </a:r>
            <a:r>
              <a:rPr lang="en-US" sz="2400" i="1" dirty="0">
                <a:solidFill>
                  <a:schemeClr val="tx1"/>
                </a:solidFill>
              </a:rPr>
              <a:t>“throw along side of.”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A parable is something that is described to be “like” something else.</a:t>
            </a:r>
          </a:p>
          <a:p>
            <a:endParaRPr lang="en-US" sz="2400" i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The original word here is a different word, </a:t>
            </a:r>
            <a:r>
              <a:rPr lang="en-US" sz="2400" i="1" dirty="0" err="1">
                <a:solidFill>
                  <a:schemeClr val="tx1"/>
                </a:solidFill>
              </a:rPr>
              <a:t>paroima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Jesus is using a figure of speech known as an “allegory.”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An allegory is an extended metaphor where the truth is implied by the illustration, but not specifically identified.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185C809-1A12-43AA-81E1-84F5948FC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4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371483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7" y="1484674"/>
            <a:ext cx="8115301" cy="519514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AN ALLEGORY ABOUT A SHEPHERD AND SHEEP.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10:1-6</a:t>
            </a:r>
          </a:p>
          <a:p>
            <a:r>
              <a:rPr lang="en-US" sz="2400" dirty="0">
                <a:solidFill>
                  <a:schemeClr val="tx1"/>
                </a:solidFill>
              </a:rPr>
              <a:t>A </a:t>
            </a:r>
            <a:r>
              <a:rPr lang="en-US" sz="2400" i="1" dirty="0">
                <a:solidFill>
                  <a:schemeClr val="tx1"/>
                </a:solidFill>
              </a:rPr>
              <a:t>“sheepfold” </a:t>
            </a:r>
            <a:r>
              <a:rPr lang="en-US" sz="2400" dirty="0">
                <a:solidFill>
                  <a:schemeClr val="tx1"/>
                </a:solidFill>
              </a:rPr>
              <a:t>was a roofless enclosure where several shepherds would take their sheep at night. The porter was the keeper of the door of the sheepfold.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When morning came the shepherds would separate their sheep by simply calling them. The sheep would follow their own shepherd, not the voice of a stranger.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is our shepherd and we must follow His voice.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There are those who are false shepherds.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(cf. Ezekiel 34:1-10; Jeremiah 23:1-6)</a:t>
            </a:r>
          </a:p>
          <a:p>
            <a:r>
              <a:rPr lang="en-US" sz="2400" dirty="0">
                <a:solidFill>
                  <a:schemeClr val="tx1"/>
                </a:solidFill>
              </a:rPr>
              <a:t>Compare with the responsibility of shepherds (elders) of a local church (flock). (Acts 20:28; 1 Peter 5:2)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279AAC6-092D-45B1-B06C-F0B0EBA20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4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17865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7" y="1484674"/>
            <a:ext cx="8115301" cy="243169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AN ALLEGORY ABOUT A SHEPHERD AND SHEEP.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10:1-6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</a:t>
            </a:r>
            <a:r>
              <a:rPr lang="en-US" sz="2400" i="1" dirty="0">
                <a:solidFill>
                  <a:schemeClr val="tx1"/>
                </a:solidFill>
              </a:rPr>
              <a:t>“door” </a:t>
            </a:r>
            <a:r>
              <a:rPr lang="en-US" sz="2400" dirty="0">
                <a:solidFill>
                  <a:schemeClr val="tx1"/>
                </a:solidFill>
              </a:rPr>
              <a:t>is here spoken of with reference to the sheep.</a:t>
            </a:r>
          </a:p>
          <a:p>
            <a:r>
              <a:rPr lang="en-US" sz="2400" dirty="0">
                <a:solidFill>
                  <a:schemeClr val="tx1"/>
                </a:solidFill>
              </a:rPr>
              <a:t>NOTE: It becomes a symbol of entrance into protection and shelter, or exit to liberty and plenty.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042872C-6067-468A-99B2-8815A8A3F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4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624600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7" y="1484674"/>
            <a:ext cx="8115301" cy="394851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AN ALLEGORY ABOUT A SHEPHERD AND SHEEP.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10:1-6</a:t>
            </a:r>
          </a:p>
          <a:p>
            <a:r>
              <a:rPr lang="en-US" sz="2400" dirty="0">
                <a:solidFill>
                  <a:schemeClr val="tx1"/>
                </a:solidFill>
              </a:rPr>
              <a:t>Old Testament prophecies were full of declarations of </a:t>
            </a:r>
            <a:r>
              <a:rPr lang="en-US" sz="2400" b="1" dirty="0">
                <a:solidFill>
                  <a:schemeClr val="tx1"/>
                </a:solidFill>
              </a:rPr>
              <a:t>false shepherds</a:t>
            </a:r>
            <a:r>
              <a:rPr lang="en-US" sz="2400" dirty="0">
                <a:solidFill>
                  <a:schemeClr val="tx1"/>
                </a:solidFill>
              </a:rPr>
              <a:t>. (cf. Ezekiel 34:1-10; Jeremiah 23:1-6; Zechariah 11:4–11 )</a:t>
            </a:r>
          </a:p>
          <a:p>
            <a:r>
              <a:rPr lang="en-US" sz="2400" dirty="0">
                <a:solidFill>
                  <a:schemeClr val="tx1"/>
                </a:solidFill>
              </a:rPr>
              <a:t>But other prophecies spoke of the </a:t>
            </a:r>
            <a:r>
              <a:rPr lang="en-US" sz="2400" b="1" dirty="0">
                <a:solidFill>
                  <a:schemeClr val="tx1"/>
                </a:solidFill>
              </a:rPr>
              <a:t>true shepherding </a:t>
            </a:r>
            <a:r>
              <a:rPr lang="en-US" sz="2400" dirty="0">
                <a:solidFill>
                  <a:schemeClr val="tx1"/>
                </a:solidFill>
              </a:rPr>
              <a:t>of God and His Messiah (Psalms 23; 77:20; Psalms 80:1; 95:7; Jeremiah 31:10; Ezekiel 34:31; Micah 7:14).</a:t>
            </a:r>
          </a:p>
          <a:p>
            <a:r>
              <a:rPr lang="en-US" sz="2400" dirty="0">
                <a:solidFill>
                  <a:schemeClr val="tx1"/>
                </a:solidFill>
              </a:rPr>
              <a:t>God’s anointed one, the Messiah, was also pictured as the shepherd of His sheep (Isaiah 40:11).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F35E2A9-3714-4989-9B1A-A19C4E448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4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4008058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7" y="1484674"/>
            <a:ext cx="8115301" cy="520187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AN ALLEGORY ABOUT A SHEPHERD AND SHEEP.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10:1-6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This same point is made over and over.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parable of the Lost Sheep (Matthew 18:12-14; Luke 15:3-7) is the most famous example of this.</a:t>
            </a:r>
          </a:p>
          <a:p>
            <a:r>
              <a:rPr lang="en-US" sz="2400" dirty="0">
                <a:solidFill>
                  <a:schemeClr val="tx1"/>
                </a:solidFill>
              </a:rPr>
              <a:t>He addressed His disciples as His “little flock”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(Luke 12:32), and spoke of the scattering of the sheep (Mark 14:27 and parallels).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They are also an important aspect of His instruction to Peter at the end of John’s Gospel (21:15-17).</a:t>
            </a:r>
          </a:p>
          <a:p>
            <a:r>
              <a:rPr lang="en-US" sz="2400" dirty="0">
                <a:solidFill>
                  <a:schemeClr val="tx1"/>
                </a:solidFill>
              </a:rPr>
              <a:t>Elsewhere in the New Testament this beautiful metaphor is used of Christ (1 Peter 2:25) and of church leaders (Acts 20:28-30; 1 Peter 5:1-4).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0444AE7-4351-4F3D-9669-1319E75A0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4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2411816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6" y="1484674"/>
            <a:ext cx="8354799" cy="3974165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AN ALLEGORY ABOUT A SHEPHERD AND SHEEP.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10:1-6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speaks of the religious leaders of His day.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These were so prejudiced they did not understand that they were the robbers of God’s sheep.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i="0" dirty="0">
                <a:solidFill>
                  <a:schemeClr val="tx1"/>
                </a:solidFill>
              </a:rPr>
              <a:t>(cf. John 9:39-41)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The Pharisees had put forth the beggar to be rid of him; the true shepherd puts forth to feed.</a:t>
            </a:r>
            <a:r>
              <a:rPr lang="en-US" sz="2400" i="0" dirty="0">
                <a:solidFill>
                  <a:schemeClr val="tx1"/>
                </a:solidFill>
              </a:rPr>
              <a:t> John 9:34-35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robber is the one who would try to enter the sheepfold at some unsuspected place.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80EFF28-A82C-4E78-81FF-3DBB92D3D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4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775468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511" y="1484674"/>
            <a:ext cx="8367714" cy="507895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APPLICATION: JESUS IS THE DOOR OF THE SHEEP. HE IS THE GOOD SHEPHERD. John 10:7-18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10:7-9, </a:t>
            </a:r>
            <a:r>
              <a:rPr lang="en-US" sz="2400" i="1" dirty="0">
                <a:solidFill>
                  <a:schemeClr val="tx1"/>
                </a:solidFill>
              </a:rPr>
              <a:t>“I am the door”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is the way into the sheepfold. The only way into the peace and safety is through Jesus Christ.</a:t>
            </a:r>
          </a:p>
          <a:p>
            <a:r>
              <a:rPr lang="en-US" sz="2400" dirty="0">
                <a:solidFill>
                  <a:schemeClr val="tx1"/>
                </a:solidFill>
              </a:rPr>
              <a:t>Note the seven “I AM’s” of Jesus. We must accept Jesus for who He claimed to be or else He was a liar.</a:t>
            </a:r>
          </a:p>
          <a:p>
            <a:pPr lvl="1"/>
            <a:r>
              <a:rPr lang="en-US" sz="2000" i="0" dirty="0">
                <a:solidFill>
                  <a:schemeClr val="tx1"/>
                </a:solidFill>
              </a:rPr>
              <a:t>John 6:35 … </a:t>
            </a:r>
            <a:r>
              <a:rPr lang="en-US" sz="2000" dirty="0">
                <a:solidFill>
                  <a:schemeClr val="tx1"/>
                </a:solidFill>
              </a:rPr>
              <a:t>Bread of Life.</a:t>
            </a:r>
          </a:p>
          <a:p>
            <a:pPr lvl="1"/>
            <a:r>
              <a:rPr lang="en-US" sz="2000" i="0" dirty="0">
                <a:solidFill>
                  <a:schemeClr val="tx1"/>
                </a:solidFill>
              </a:rPr>
              <a:t>John 8:12 … </a:t>
            </a:r>
            <a:r>
              <a:rPr lang="en-US" sz="2000" dirty="0">
                <a:solidFill>
                  <a:schemeClr val="tx1"/>
                </a:solidFill>
              </a:rPr>
              <a:t>Light of the world.</a:t>
            </a:r>
          </a:p>
          <a:p>
            <a:pPr lvl="1"/>
            <a:r>
              <a:rPr lang="en-US" sz="2000" i="0" dirty="0">
                <a:solidFill>
                  <a:schemeClr val="tx1"/>
                </a:solidFill>
              </a:rPr>
              <a:t>John 10:7 … </a:t>
            </a:r>
            <a:r>
              <a:rPr lang="en-US" sz="2000" dirty="0">
                <a:solidFill>
                  <a:schemeClr val="tx1"/>
                </a:solidFill>
              </a:rPr>
              <a:t>Door of the sheep.</a:t>
            </a:r>
          </a:p>
          <a:p>
            <a:pPr lvl="1"/>
            <a:r>
              <a:rPr lang="en-US" sz="2000" i="0" dirty="0">
                <a:solidFill>
                  <a:schemeClr val="tx1"/>
                </a:solidFill>
              </a:rPr>
              <a:t>John 10:11 … </a:t>
            </a:r>
            <a:r>
              <a:rPr lang="en-US" sz="2000" dirty="0">
                <a:solidFill>
                  <a:schemeClr val="tx1"/>
                </a:solidFill>
              </a:rPr>
              <a:t>The good shepherd.</a:t>
            </a:r>
          </a:p>
          <a:p>
            <a:r>
              <a:rPr lang="en-US" sz="2000" dirty="0">
                <a:solidFill>
                  <a:schemeClr val="tx1"/>
                </a:solidFill>
              </a:rPr>
              <a:t>Fellowship with the Father is obtained and maintained only through Jesus. The true sheep will not follow the voice of strangers.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A32D2B-01AD-486C-B88B-29AEA58A7354}"/>
              </a:ext>
            </a:extLst>
          </p:cNvPr>
          <p:cNvSpPr txBox="1"/>
          <p:nvPr/>
        </p:nvSpPr>
        <p:spPr>
          <a:xfrm>
            <a:off x="5005634" y="4310657"/>
            <a:ext cx="388119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/>
            <a:r>
              <a:rPr lang="en-US" sz="2000" dirty="0">
                <a:latin typeface="Arial"/>
              </a:rPr>
              <a:t>John 11:25 … </a:t>
            </a:r>
            <a:r>
              <a:rPr lang="en-US" sz="2000" i="1" dirty="0">
                <a:latin typeface="Arial"/>
              </a:rPr>
              <a:t>Resurrection, Life.</a:t>
            </a:r>
          </a:p>
          <a:p>
            <a:pPr defTabSz="457200"/>
            <a:r>
              <a:rPr lang="en-US" sz="2000" dirty="0">
                <a:latin typeface="Arial"/>
              </a:rPr>
              <a:t>John 14:6 … </a:t>
            </a:r>
            <a:r>
              <a:rPr lang="en-US" sz="2000" i="1" dirty="0">
                <a:latin typeface="Arial"/>
              </a:rPr>
              <a:t>Way, Truth, Life.</a:t>
            </a:r>
          </a:p>
          <a:p>
            <a:pPr defTabSz="457200"/>
            <a:r>
              <a:rPr lang="en-US" sz="2000" dirty="0">
                <a:latin typeface="Arial"/>
              </a:rPr>
              <a:t>John 15:1 … </a:t>
            </a:r>
            <a:r>
              <a:rPr lang="en-US" sz="2000" i="1" dirty="0">
                <a:latin typeface="Arial"/>
              </a:rPr>
              <a:t>True Vine.</a:t>
            </a:r>
            <a:endParaRPr lang="en-US" sz="1400" i="1" dirty="0">
              <a:latin typeface="Arial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61CCA00-BE95-4DD2-99C5-EFD57E3C0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4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57076324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1422</Words>
  <Application>Microsoft Office PowerPoint</Application>
  <PresentationFormat>On-screen Show (4:3)</PresentationFormat>
  <Paragraphs>94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Franklin Gothic Book</vt:lpstr>
      <vt:lpstr>Impact</vt:lpstr>
      <vt:lpstr>Crop</vt:lpstr>
      <vt:lpstr>Lesson 14: Discourse on the Good Shepherd</vt:lpstr>
      <vt:lpstr>Discourse on the Good Shepherd John 10:1-21</vt:lpstr>
      <vt:lpstr>Discourse on the Good Shepherd John 10:1-21</vt:lpstr>
      <vt:lpstr>Discourse on the Good Shepherd John 10:1-21</vt:lpstr>
      <vt:lpstr>Discourse on the Good Shepherd John 10:1-21</vt:lpstr>
      <vt:lpstr>Discourse on the Good Shepherd John 10:1-21</vt:lpstr>
      <vt:lpstr>Discourse on the Good Shepherd John 10:1-21</vt:lpstr>
      <vt:lpstr>Discourse on the Good Shepherd John 10:1-21</vt:lpstr>
      <vt:lpstr>Discourse on the Good Shepherd John 10:1-21</vt:lpstr>
      <vt:lpstr>Discourse on the Good Shepherd John 10:1-21</vt:lpstr>
      <vt:lpstr>Discourse on the Good Shepherd John 10:1-21</vt:lpstr>
      <vt:lpstr>Discourse on the Good Shepherd John 10:1-21</vt:lpstr>
      <vt:lpstr>Discourse on the Good Shepherd John 10:1-21</vt:lpstr>
      <vt:lpstr>Discourse on the Good Shepherd John 10:1-21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14: Discourse on the Good Shepherd</dc:title>
  <dc:creator>mgalloway2715@gmail.com</dc:creator>
  <cp:lastModifiedBy>Richard Lidh</cp:lastModifiedBy>
  <cp:revision>14</cp:revision>
  <cp:lastPrinted>2021-03-13T18:31:13Z</cp:lastPrinted>
  <dcterms:created xsi:type="dcterms:W3CDTF">2021-03-11T02:30:15Z</dcterms:created>
  <dcterms:modified xsi:type="dcterms:W3CDTF">2021-03-13T18:31:20Z</dcterms:modified>
</cp:coreProperties>
</file>